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57"/>
  </p:notesMasterIdLst>
  <p:sldIdLst>
    <p:sldId id="351" r:id="rId2"/>
    <p:sldId id="358" r:id="rId3"/>
    <p:sldId id="360" r:id="rId4"/>
    <p:sldId id="361" r:id="rId5"/>
    <p:sldId id="362" r:id="rId6"/>
    <p:sldId id="363" r:id="rId7"/>
    <p:sldId id="429" r:id="rId8"/>
    <p:sldId id="365" r:id="rId9"/>
    <p:sldId id="366" r:id="rId10"/>
    <p:sldId id="430" r:id="rId11"/>
    <p:sldId id="368" r:id="rId12"/>
    <p:sldId id="431" r:id="rId13"/>
    <p:sldId id="274" r:id="rId14"/>
    <p:sldId id="273" r:id="rId15"/>
    <p:sldId id="314" r:id="rId16"/>
    <p:sldId id="315" r:id="rId17"/>
    <p:sldId id="316" r:id="rId18"/>
    <p:sldId id="317" r:id="rId19"/>
    <p:sldId id="318" r:id="rId20"/>
    <p:sldId id="319" r:id="rId21"/>
    <p:sldId id="434" r:id="rId22"/>
    <p:sldId id="402" r:id="rId23"/>
    <p:sldId id="411" r:id="rId24"/>
    <p:sldId id="412" r:id="rId25"/>
    <p:sldId id="426" r:id="rId26"/>
    <p:sldId id="400" r:id="rId27"/>
    <p:sldId id="403" r:id="rId28"/>
    <p:sldId id="404" r:id="rId29"/>
    <p:sldId id="401" r:id="rId30"/>
    <p:sldId id="410" r:id="rId31"/>
    <p:sldId id="349" r:id="rId32"/>
    <p:sldId id="435" r:id="rId33"/>
    <p:sldId id="302" r:id="rId34"/>
    <p:sldId id="409" r:id="rId35"/>
    <p:sldId id="324" r:id="rId36"/>
    <p:sldId id="405" r:id="rId37"/>
    <p:sldId id="345" r:id="rId38"/>
    <p:sldId id="407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428" r:id="rId47"/>
    <p:sldId id="397" r:id="rId48"/>
    <p:sldId id="408" r:id="rId49"/>
    <p:sldId id="350" r:id="rId50"/>
    <p:sldId id="436" r:id="rId51"/>
    <p:sldId id="414" r:id="rId52"/>
    <p:sldId id="418" r:id="rId53"/>
    <p:sldId id="419" r:id="rId54"/>
    <p:sldId id="421" r:id="rId55"/>
    <p:sldId id="26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92D050"/>
    <a:srgbClr val="33CC33"/>
    <a:srgbClr val="00FF00"/>
    <a:srgbClr val="99FF33"/>
    <a:srgbClr val="F7F1C4"/>
    <a:srgbClr val="D9D9D9"/>
    <a:srgbClr val="88B429"/>
    <a:srgbClr val="59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4211" autoAdjust="0"/>
  </p:normalViewPr>
  <p:slideViewPr>
    <p:cSldViewPr>
      <p:cViewPr varScale="1">
        <p:scale>
          <a:sx n="137" d="100"/>
          <a:sy n="137" d="100"/>
        </p:scale>
        <p:origin x="1314" y="13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显示系统中全部</a:t>
            </a:r>
            <a:r>
              <a:rPr lang="en-US" altLang="zh-CN" dirty="0"/>
              <a:t>Android</a:t>
            </a:r>
            <a:r>
              <a:rPr lang="zh-CN" altLang="en-US" dirty="0"/>
              <a:t>平台：</a:t>
            </a:r>
          </a:p>
          <a:p>
            <a:r>
              <a:rPr lang="en-US" altLang="zh-CN" dirty="0"/>
              <a:t>android list targets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显示系统中全部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list </a:t>
            </a:r>
            <a:r>
              <a:rPr lang="en-US" altLang="zh-CN" dirty="0" err="1"/>
              <a:t>avd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创建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create </a:t>
            </a:r>
            <a:r>
              <a:rPr lang="en-US" altLang="zh-CN" dirty="0" err="1"/>
              <a:t>avd</a:t>
            </a:r>
            <a:r>
              <a:rPr lang="en-US" altLang="zh-CN" dirty="0"/>
              <a:t> --name </a:t>
            </a:r>
            <a:r>
              <a:rPr lang="zh-CN" altLang="en-US" dirty="0"/>
              <a:t>名称 </a:t>
            </a:r>
            <a:r>
              <a:rPr lang="en-US" altLang="zh-CN" dirty="0"/>
              <a:t>--target </a:t>
            </a:r>
            <a:r>
              <a:rPr lang="zh-CN" altLang="en-US" dirty="0"/>
              <a:t>平台编号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启动模拟器：</a:t>
            </a:r>
          </a:p>
          <a:p>
            <a:r>
              <a:rPr lang="en-US" altLang="zh-CN" dirty="0"/>
              <a:t>emulator -</a:t>
            </a:r>
            <a:r>
              <a:rPr lang="en-US" altLang="zh-CN" dirty="0" err="1"/>
              <a:t>avd</a:t>
            </a:r>
            <a:r>
              <a:rPr lang="en-US" altLang="zh-CN" dirty="0"/>
              <a:t> </a:t>
            </a:r>
            <a:r>
              <a:rPr lang="zh-CN" altLang="en-US" dirty="0"/>
              <a:t>名称 </a:t>
            </a:r>
            <a:r>
              <a:rPr lang="en-US" altLang="zh-CN" dirty="0"/>
              <a:t>-</a:t>
            </a:r>
            <a:r>
              <a:rPr lang="en-US" altLang="zh-CN" dirty="0" err="1"/>
              <a:t>sdcard</a:t>
            </a:r>
            <a:r>
              <a:rPr lang="en-US" altLang="zh-CN" dirty="0"/>
              <a:t> ~/</a:t>
            </a:r>
            <a:r>
              <a:rPr lang="zh-CN" altLang="en-US" dirty="0"/>
              <a:t>名称</a:t>
            </a:r>
            <a:r>
              <a:rPr lang="en-US" altLang="zh-CN" dirty="0"/>
              <a:t>.</a:t>
            </a:r>
            <a:r>
              <a:rPr lang="en-US" altLang="zh-CN" dirty="0" err="1"/>
              <a:t>img</a:t>
            </a:r>
            <a:r>
              <a:rPr lang="en-US" altLang="zh-CN" dirty="0"/>
              <a:t> (-skin 1280x800)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删除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delete </a:t>
            </a:r>
            <a:r>
              <a:rPr lang="en-US" altLang="zh-CN" dirty="0" err="1"/>
              <a:t>avd</a:t>
            </a:r>
            <a:r>
              <a:rPr lang="en-US" altLang="zh-CN" dirty="0"/>
              <a:t> --name </a:t>
            </a:r>
            <a:r>
              <a:rPr lang="zh-CN" altLang="en-US" dirty="0"/>
              <a:t>名称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创建</a:t>
            </a:r>
            <a:r>
              <a:rPr lang="en-US" altLang="zh-CN" dirty="0" err="1"/>
              <a:t>SDCard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mksdcard</a:t>
            </a:r>
            <a:r>
              <a:rPr lang="en-US" altLang="zh-CN" dirty="0"/>
              <a:t> 1024M ~/</a:t>
            </a:r>
            <a:r>
              <a:rPr lang="zh-CN" altLang="en-US" dirty="0"/>
              <a:t>名称</a:t>
            </a:r>
            <a:r>
              <a:rPr lang="en-US" altLang="zh-CN" dirty="0"/>
              <a:t>.</a:t>
            </a:r>
            <a:r>
              <a:rPr lang="en-US" altLang="zh-CN" dirty="0" err="1"/>
              <a:t>img</a:t>
            </a:r>
            <a:endParaRPr lang="en-US" altLang="zh-CN" dirty="0"/>
          </a:p>
          <a:p>
            <a:r>
              <a:rPr lang="en-US" altLang="zh-CN" dirty="0"/>
              <a:t>7. AVD(</a:t>
            </a:r>
            <a:r>
              <a:rPr lang="zh-CN" altLang="en-US" dirty="0"/>
              <a:t>模拟器</a:t>
            </a:r>
            <a:r>
              <a:rPr lang="en-US" altLang="zh-CN" dirty="0"/>
              <a:t>)</a:t>
            </a:r>
            <a:r>
              <a:rPr lang="zh-CN" altLang="en-US" dirty="0"/>
              <a:t>所在位置：</a:t>
            </a:r>
          </a:p>
          <a:p>
            <a:r>
              <a:rPr lang="en-US" altLang="zh-CN" dirty="0"/>
              <a:t>Linux(~/.android/</a:t>
            </a:r>
            <a:r>
              <a:rPr lang="en-US" altLang="zh-CN" dirty="0" err="1"/>
              <a:t>avd</a:t>
            </a:r>
            <a:r>
              <a:rPr lang="en-US" altLang="zh-CN" dirty="0"/>
              <a:t>) Windows(C:\Documents and Settings\Administrator\.android\</a:t>
            </a:r>
            <a:r>
              <a:rPr lang="en-US" altLang="zh-CN" dirty="0" err="1"/>
              <a:t>avd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8. </a:t>
            </a:r>
            <a:r>
              <a:rPr lang="zh-CN" altLang="en-US" dirty="0"/>
              <a:t>启动</a:t>
            </a:r>
            <a:r>
              <a:rPr lang="en-US" altLang="zh-CN" dirty="0"/>
              <a:t>DDMS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ddms</a:t>
            </a:r>
            <a:endParaRPr lang="en-US" altLang="zh-CN" dirty="0"/>
          </a:p>
          <a:p>
            <a:r>
              <a:rPr lang="en-US" altLang="zh-CN" dirty="0"/>
              <a:t>9. </a:t>
            </a:r>
            <a:r>
              <a:rPr lang="zh-CN" altLang="en-US" dirty="0"/>
              <a:t>显示当前运行的全部模拟器：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devices</a:t>
            </a:r>
          </a:p>
          <a:p>
            <a:r>
              <a:rPr lang="en-US" altLang="zh-CN" dirty="0"/>
              <a:t>10. </a:t>
            </a:r>
            <a:r>
              <a:rPr lang="zh-CN" altLang="en-US" dirty="0"/>
              <a:t>对某一模拟器执行命令：</a:t>
            </a:r>
          </a:p>
          <a:p>
            <a:r>
              <a:rPr lang="en-US" altLang="zh-CN" dirty="0" err="1"/>
              <a:t>abd</a:t>
            </a:r>
            <a:r>
              <a:rPr lang="en-US" altLang="zh-CN" dirty="0"/>
              <a:t> -s </a:t>
            </a:r>
            <a:r>
              <a:rPr lang="zh-CN" altLang="en-US" dirty="0"/>
              <a:t>模拟器编号 命令</a:t>
            </a:r>
          </a:p>
          <a:p>
            <a:r>
              <a:rPr lang="en-US" altLang="zh-CN" dirty="0"/>
              <a:t>11. </a:t>
            </a:r>
            <a:r>
              <a:rPr lang="zh-CN" altLang="en-US" dirty="0"/>
              <a:t>安装应用程序：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install -r </a:t>
            </a:r>
            <a:r>
              <a:rPr lang="zh-CN" altLang="en-US" dirty="0"/>
              <a:t>应用程序</a:t>
            </a:r>
            <a:r>
              <a:rPr lang="en-US" altLang="zh-CN" dirty="0"/>
              <a:t>.</a:t>
            </a:r>
            <a:r>
              <a:rPr lang="en-US" altLang="zh-CN" dirty="0" err="1"/>
              <a:t>apk</a:t>
            </a:r>
            <a:endParaRPr lang="en-US" altLang="zh-CN" dirty="0"/>
          </a:p>
          <a:p>
            <a:r>
              <a:rPr lang="en-US" altLang="zh-CN" dirty="0"/>
              <a:t>12. </a:t>
            </a:r>
            <a:r>
              <a:rPr lang="zh-CN" altLang="en-US" dirty="0"/>
              <a:t>获取模拟器中的文件：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pull &lt;remote&gt; &lt;local&gt;</a:t>
            </a:r>
          </a:p>
          <a:p>
            <a:r>
              <a:rPr lang="en-US" altLang="zh-CN" dirty="0"/>
              <a:t>13. </a:t>
            </a:r>
            <a:r>
              <a:rPr lang="zh-CN" altLang="en-US" dirty="0"/>
              <a:t>向模拟器中写文件：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push &lt;local&gt; &lt;remote&gt;</a:t>
            </a:r>
          </a:p>
          <a:p>
            <a:r>
              <a:rPr lang="en-US" altLang="zh-CN" dirty="0"/>
              <a:t>14. </a:t>
            </a:r>
            <a:r>
              <a:rPr lang="zh-CN" altLang="en-US" dirty="0"/>
              <a:t>进入模拟器的</a:t>
            </a:r>
            <a:r>
              <a:rPr lang="en-US" altLang="zh-CN" dirty="0"/>
              <a:t>shell</a:t>
            </a:r>
            <a:r>
              <a:rPr lang="zh-CN" altLang="en-US" dirty="0"/>
              <a:t>模式：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15. </a:t>
            </a:r>
            <a:r>
              <a:rPr lang="zh-CN" altLang="en-US" dirty="0"/>
              <a:t>启动</a:t>
            </a:r>
            <a:r>
              <a:rPr lang="en-US" altLang="zh-CN" dirty="0"/>
              <a:t>SDK</a:t>
            </a:r>
            <a:r>
              <a:rPr lang="zh-CN" altLang="en-US" dirty="0"/>
              <a:t>，文档，实例下载管理器：</a:t>
            </a:r>
          </a:p>
          <a:p>
            <a:r>
              <a:rPr lang="en-US" altLang="zh-CN" dirty="0"/>
              <a:t>android</a:t>
            </a:r>
          </a:p>
          <a:p>
            <a:r>
              <a:rPr lang="en-US" altLang="zh-CN" dirty="0"/>
              <a:t>16. </a:t>
            </a:r>
            <a:r>
              <a:rPr lang="zh-CN" altLang="en-US" dirty="0"/>
              <a:t>缷载</a:t>
            </a:r>
            <a:r>
              <a:rPr lang="en-US" altLang="zh-CN" dirty="0" err="1"/>
              <a:t>apk</a:t>
            </a:r>
            <a:r>
              <a:rPr lang="zh-CN" altLang="en-US" dirty="0"/>
              <a:t>包：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cd data/app</a:t>
            </a:r>
          </a:p>
          <a:p>
            <a:r>
              <a:rPr lang="en-US" altLang="zh-CN" dirty="0" err="1"/>
              <a:t>rm</a:t>
            </a:r>
            <a:r>
              <a:rPr lang="en-US" altLang="zh-CN" dirty="0"/>
              <a:t> </a:t>
            </a:r>
            <a:r>
              <a:rPr lang="en-US" altLang="zh-CN" dirty="0" err="1"/>
              <a:t>apk</a:t>
            </a:r>
            <a:r>
              <a:rPr lang="zh-CN" altLang="en-US" dirty="0"/>
              <a:t>包</a:t>
            </a:r>
          </a:p>
          <a:p>
            <a:r>
              <a:rPr lang="en-US" altLang="zh-CN" dirty="0"/>
              <a:t>exit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uninstall </a:t>
            </a:r>
            <a:r>
              <a:rPr lang="en-US" altLang="zh-CN" dirty="0" err="1"/>
              <a:t>apk</a:t>
            </a:r>
            <a:r>
              <a:rPr lang="zh-CN" altLang="en-US" dirty="0"/>
              <a:t>包的主包名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install -r </a:t>
            </a:r>
            <a:r>
              <a:rPr lang="en-US" altLang="zh-CN" dirty="0" err="1"/>
              <a:t>apk</a:t>
            </a:r>
            <a:r>
              <a:rPr lang="zh-CN" altLang="en-US" dirty="0"/>
              <a:t>包</a:t>
            </a:r>
          </a:p>
          <a:p>
            <a:r>
              <a:rPr lang="en-US" altLang="zh-CN" dirty="0"/>
              <a:t>17. </a:t>
            </a:r>
            <a:r>
              <a:rPr lang="zh-CN" altLang="en-US" dirty="0"/>
              <a:t>查看</a:t>
            </a:r>
            <a:r>
              <a:rPr lang="en-US" altLang="zh-CN" dirty="0" err="1"/>
              <a:t>adb</a:t>
            </a:r>
            <a:r>
              <a:rPr lang="zh-CN" altLang="en-US" dirty="0"/>
              <a:t>命令帮助信息：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help</a:t>
            </a:r>
          </a:p>
          <a:p>
            <a:r>
              <a:rPr lang="en-US" altLang="zh-CN" dirty="0"/>
              <a:t>18. </a:t>
            </a:r>
            <a:r>
              <a:rPr lang="zh-CN" altLang="en-US" dirty="0"/>
              <a:t>在命令行中查看</a:t>
            </a:r>
            <a:r>
              <a:rPr lang="en-US" altLang="zh-CN" dirty="0"/>
              <a:t>LOG</a:t>
            </a:r>
            <a:r>
              <a:rPr lang="zh-CN" altLang="en-US" dirty="0"/>
              <a:t>信息：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logcat</a:t>
            </a:r>
            <a:r>
              <a:rPr lang="en-US" altLang="zh-CN" dirty="0"/>
              <a:t> -s </a:t>
            </a:r>
            <a:r>
              <a:rPr lang="zh-CN" altLang="en-US" dirty="0"/>
              <a:t>标签名</a:t>
            </a:r>
          </a:p>
          <a:p>
            <a:r>
              <a:rPr lang="en-US" altLang="zh-CN" dirty="0"/>
              <a:t>19. </a:t>
            </a:r>
            <a:r>
              <a:rPr lang="en-US" altLang="zh-CN" dirty="0" err="1"/>
              <a:t>adb</a:t>
            </a:r>
            <a:r>
              <a:rPr lang="en-US" altLang="zh-CN" dirty="0"/>
              <a:t> shell</a:t>
            </a:r>
            <a:r>
              <a:rPr lang="zh-CN" altLang="en-US" dirty="0"/>
              <a:t>后面跟的命令主要来自：</a:t>
            </a:r>
          </a:p>
          <a:p>
            <a:r>
              <a:rPr lang="zh-CN" altLang="en-US" dirty="0"/>
              <a:t>源码</a:t>
            </a:r>
            <a:r>
              <a:rPr lang="en-US" altLang="zh-CN" dirty="0"/>
              <a:t>\system\core\toolbox</a:t>
            </a:r>
            <a:r>
              <a:rPr lang="zh-CN" altLang="en-US" dirty="0"/>
              <a:t>目录和源码</a:t>
            </a:r>
            <a:r>
              <a:rPr lang="en-US" altLang="zh-CN" dirty="0"/>
              <a:t>\frameworks\base\</a:t>
            </a:r>
            <a:r>
              <a:rPr lang="en-US" altLang="zh-CN" dirty="0" err="1"/>
              <a:t>cmds</a:t>
            </a:r>
            <a:r>
              <a:rPr lang="zh-CN" altLang="en-US" dirty="0"/>
              <a:t>目录。</a:t>
            </a:r>
          </a:p>
          <a:p>
            <a:r>
              <a:rPr lang="en-US" altLang="zh-CN" dirty="0"/>
              <a:t>20. </a:t>
            </a:r>
            <a:r>
              <a:rPr lang="zh-CN" altLang="en-US" dirty="0"/>
              <a:t>删除系统应用：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remount </a:t>
            </a:r>
            <a:r>
              <a:rPr lang="zh-CN" altLang="en-US" dirty="0"/>
              <a:t>（重新挂载系统分区，使系统分区重新可写）。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cd system/app</a:t>
            </a:r>
          </a:p>
          <a:p>
            <a:r>
              <a:rPr lang="en-US" altLang="zh-CN" dirty="0" err="1"/>
              <a:t>rm</a:t>
            </a:r>
            <a:r>
              <a:rPr lang="en-US" altLang="zh-CN" dirty="0"/>
              <a:t> *.</a:t>
            </a:r>
            <a:r>
              <a:rPr lang="en-US" altLang="zh-CN" dirty="0" err="1"/>
              <a:t>apk</a:t>
            </a:r>
            <a:endParaRPr lang="en-US" altLang="zh-CN" dirty="0"/>
          </a:p>
          <a:p>
            <a:r>
              <a:rPr lang="en-US" altLang="zh-CN" dirty="0"/>
              <a:t>21. </a:t>
            </a:r>
            <a:r>
              <a:rPr lang="zh-CN" altLang="en-US" dirty="0"/>
              <a:t>获取管理员权限：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root</a:t>
            </a:r>
          </a:p>
          <a:p>
            <a:r>
              <a:rPr lang="en-US" altLang="zh-CN" dirty="0"/>
              <a:t>22. </a:t>
            </a:r>
            <a:r>
              <a:rPr lang="zh-CN" altLang="en-US" dirty="0"/>
              <a:t>启动</a:t>
            </a:r>
            <a:r>
              <a:rPr lang="en-US" altLang="zh-CN" dirty="0"/>
              <a:t>Activity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 am start -n </a:t>
            </a:r>
            <a:r>
              <a:rPr lang="zh-CN" altLang="en-US" dirty="0"/>
              <a:t>包名</a:t>
            </a:r>
            <a:r>
              <a:rPr lang="en-US" altLang="zh-CN" dirty="0"/>
              <a:t>/</a:t>
            </a:r>
            <a:r>
              <a:rPr lang="zh-CN" altLang="en-US" dirty="0"/>
              <a:t>包名＋类名（</a:t>
            </a:r>
            <a:r>
              <a:rPr lang="en-US" altLang="zh-CN" dirty="0"/>
              <a:t>-n </a:t>
            </a:r>
            <a:r>
              <a:rPr lang="zh-CN" altLang="en-US" dirty="0"/>
              <a:t>类名</a:t>
            </a:r>
            <a:r>
              <a:rPr lang="en-US" altLang="zh-CN" dirty="0"/>
              <a:t>,-a action,-d date,-m MIME-TYPE,-c category,-e </a:t>
            </a:r>
            <a:r>
              <a:rPr lang="zh-CN" altLang="en-US" dirty="0"/>
              <a:t>扩展数据</a:t>
            </a:r>
            <a:r>
              <a:rPr lang="en-US" altLang="zh-CN" dirty="0"/>
              <a:t>,</a:t>
            </a:r>
            <a:r>
              <a:rPr lang="zh-CN" altLang="en-US" dirty="0"/>
              <a:t>等）。</a:t>
            </a:r>
          </a:p>
          <a:p>
            <a:r>
              <a:rPr lang="en-US" altLang="zh-CN" dirty="0"/>
              <a:t>23</a:t>
            </a:r>
            <a:r>
              <a:rPr lang="zh-CN" altLang="en-US" dirty="0"/>
              <a:t>、发布端口： </a:t>
            </a:r>
          </a:p>
          <a:p>
            <a:r>
              <a:rPr lang="zh-CN" altLang="en-US" dirty="0"/>
              <a:t>你可以设置任意的端口号，做为主机向模拟器或设备的请求端口。如：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forward tcp:5555 tcp:8000 </a:t>
            </a:r>
          </a:p>
          <a:p>
            <a:r>
              <a:rPr lang="en-US" altLang="zh-CN" dirty="0"/>
              <a:t>24</a:t>
            </a:r>
            <a:r>
              <a:rPr lang="zh-CN" altLang="en-US" dirty="0"/>
              <a:t>、复制文件： </a:t>
            </a:r>
          </a:p>
          <a:p>
            <a:r>
              <a:rPr lang="zh-CN" altLang="en-US" dirty="0"/>
              <a:t>你可向一个设备或从一个设备中复制文件， </a:t>
            </a:r>
            <a:br>
              <a:rPr lang="zh-CN" altLang="en-US" dirty="0"/>
            </a:br>
            <a:r>
              <a:rPr lang="zh-CN" altLang="en-US" dirty="0"/>
              <a:t>复制一个文件或目录到设备或模拟器上：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push &lt;source&gt; &lt;destination&gt;&lt;/destination&gt;&lt;/source&gt; </a:t>
            </a:r>
            <a:br>
              <a:rPr lang="en-US" altLang="zh-CN" dirty="0"/>
            </a:br>
            <a:r>
              <a:rPr lang="zh-CN" altLang="en-US" dirty="0"/>
              <a:t>如：</a:t>
            </a:r>
            <a:r>
              <a:rPr lang="en-US" altLang="zh-CN" dirty="0" err="1"/>
              <a:t>adb</a:t>
            </a:r>
            <a:r>
              <a:rPr lang="en-US" altLang="zh-CN" dirty="0"/>
              <a:t> push test.txt /</a:t>
            </a:r>
            <a:r>
              <a:rPr lang="en-US" altLang="zh-CN" dirty="0" err="1"/>
              <a:t>tmp</a:t>
            </a:r>
            <a:r>
              <a:rPr lang="en-US" altLang="zh-CN" dirty="0"/>
              <a:t>/test.txt </a:t>
            </a:r>
            <a:br>
              <a:rPr lang="en-US" altLang="zh-CN" dirty="0"/>
            </a:br>
            <a:r>
              <a:rPr lang="zh-CN" altLang="en-US" dirty="0"/>
              <a:t>从设备或模拟器上复制一个文件或目录：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pull &lt;source&gt; &lt;destination&gt;&lt;/destination&gt;&lt;/source&gt; </a:t>
            </a:r>
            <a:br>
              <a:rPr lang="en-US" altLang="zh-CN" dirty="0"/>
            </a:br>
            <a:r>
              <a:rPr lang="zh-CN" altLang="en-US" dirty="0"/>
              <a:t>如：</a:t>
            </a:r>
            <a:r>
              <a:rPr lang="en-US" altLang="zh-CN" dirty="0" err="1"/>
              <a:t>adb</a:t>
            </a:r>
            <a:r>
              <a:rPr lang="en-US" altLang="zh-CN" dirty="0"/>
              <a:t> pull /addroid/lib/libwebcore.so . </a:t>
            </a:r>
          </a:p>
          <a:p>
            <a:r>
              <a:rPr lang="en-US" altLang="zh-CN" dirty="0"/>
              <a:t>25</a:t>
            </a:r>
            <a:r>
              <a:rPr lang="zh-CN" altLang="en-US" dirty="0"/>
              <a:t>、搜索模拟器</a:t>
            </a:r>
            <a:r>
              <a:rPr lang="en-US" altLang="zh-CN" dirty="0"/>
              <a:t>/</a:t>
            </a:r>
            <a:r>
              <a:rPr lang="zh-CN" altLang="en-US" dirty="0"/>
              <a:t>设备的实例： </a:t>
            </a:r>
          </a:p>
          <a:p>
            <a:r>
              <a:rPr lang="zh-CN" altLang="en-US" dirty="0"/>
              <a:t>取得当前运行的模拟器</a:t>
            </a:r>
            <a:r>
              <a:rPr lang="en-US" altLang="zh-CN" dirty="0"/>
              <a:t>/</a:t>
            </a:r>
            <a:r>
              <a:rPr lang="zh-CN" altLang="en-US" dirty="0"/>
              <a:t>设备的实例的列表及每个实例的状态：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devices </a:t>
            </a:r>
          </a:p>
          <a:p>
            <a:r>
              <a:rPr lang="en-US" altLang="zh-CN" dirty="0"/>
              <a:t>26</a:t>
            </a:r>
            <a:r>
              <a:rPr lang="zh-CN" altLang="en-US" dirty="0"/>
              <a:t>、查看</a:t>
            </a:r>
            <a:r>
              <a:rPr lang="en-US" altLang="zh-CN" dirty="0"/>
              <a:t>bug</a:t>
            </a:r>
            <a:r>
              <a:rPr lang="zh-CN" altLang="en-US" dirty="0"/>
              <a:t>报告：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bugreport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27</a:t>
            </a:r>
            <a:r>
              <a:rPr lang="zh-CN" altLang="en-US" dirty="0"/>
              <a:t>、记录无线通讯日志： </a:t>
            </a:r>
          </a:p>
          <a:p>
            <a:r>
              <a:rPr lang="zh-CN" altLang="en-US" dirty="0"/>
              <a:t>一般来说，无线通讯的日志非常多，在运行时没必要去记录，但我们还是可以通过命令，设置记录：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br>
              <a:rPr lang="en-US" altLang="zh-CN" dirty="0"/>
            </a:br>
            <a:r>
              <a:rPr lang="en-US" altLang="zh-CN" dirty="0" err="1"/>
              <a:t>logcat</a:t>
            </a:r>
            <a:r>
              <a:rPr lang="en-US" altLang="zh-CN" dirty="0"/>
              <a:t> -b radio </a:t>
            </a:r>
          </a:p>
          <a:p>
            <a:r>
              <a:rPr lang="en-US" altLang="zh-CN" dirty="0"/>
              <a:t>28</a:t>
            </a:r>
            <a:r>
              <a:rPr lang="zh-CN" altLang="en-US" dirty="0"/>
              <a:t>、获取设备的</a:t>
            </a:r>
            <a:r>
              <a:rPr lang="en-US" altLang="zh-CN" dirty="0"/>
              <a:t>ID</a:t>
            </a:r>
            <a:r>
              <a:rPr lang="zh-CN" altLang="en-US" dirty="0"/>
              <a:t>和序列号： 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get-product </a:t>
            </a:r>
            <a:br>
              <a:rPr lang="en-US" altLang="zh-CN" dirty="0"/>
            </a:br>
            <a:r>
              <a:rPr lang="en-US" altLang="zh-CN" dirty="0" err="1"/>
              <a:t>adb</a:t>
            </a:r>
            <a:r>
              <a:rPr lang="en-US" altLang="zh-CN" dirty="0"/>
              <a:t> get-</a:t>
            </a:r>
            <a:r>
              <a:rPr lang="en-US" altLang="zh-CN" dirty="0" err="1"/>
              <a:t>serialno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29</a:t>
            </a:r>
            <a:r>
              <a:rPr lang="zh-CN" altLang="en-US" dirty="0"/>
              <a:t>、访问数据库</a:t>
            </a:r>
            <a:r>
              <a:rPr lang="en-US" altLang="zh-CN" dirty="0"/>
              <a:t>SQLite3 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br>
              <a:rPr lang="en-US" altLang="zh-CN" dirty="0"/>
            </a:br>
            <a:r>
              <a:rPr lang="en-US" altLang="zh-CN" dirty="0"/>
              <a:t>sqlite3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73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2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 ConstraintLayout </a:t>
            </a:r>
            <a:r>
              <a:rPr lang="zh-CN" altLang="en-US" dirty="0" smtClean="0"/>
              <a:t>约束布局：</a:t>
            </a:r>
            <a:endParaRPr lang="en-US" altLang="zh-CN" dirty="0" smtClean="0"/>
          </a:p>
          <a:p>
            <a:r>
              <a:rPr lang="en-US" altLang="zh-CN" dirty="0" smtClean="0"/>
              <a:t>http://blog.csdn.net/zhaoyanjun6/article/details/62896784</a:t>
            </a:r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发布了 </a:t>
            </a:r>
            <a:r>
              <a:rPr lang="en-US" altLang="zh-CN" dirty="0" smtClean="0"/>
              <a:t>Android Studio 2.3 </a:t>
            </a:r>
            <a:r>
              <a:rPr lang="zh-CN" altLang="en-US" dirty="0" smtClean="0"/>
              <a:t>正式版，在 </a:t>
            </a:r>
            <a:r>
              <a:rPr lang="en-US" altLang="zh-CN" dirty="0" smtClean="0"/>
              <a:t>Android Studio 2.3 </a:t>
            </a:r>
            <a:r>
              <a:rPr lang="zh-CN" altLang="en-US" dirty="0" smtClean="0"/>
              <a:t>版本中新建的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中默认的布局就是 </a:t>
            </a:r>
            <a:r>
              <a:rPr lang="en-US" altLang="zh-CN" smtClean="0"/>
              <a:t>ConstraintLayout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WARN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，任何消息都会输出，这里的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啰嗦的意思，平时使用就是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Log.v("","");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，仅输出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调试的意思，但他会输出上层的信息，过滤起来可以通过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Logcat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标签来选择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，一般提示性的消息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，它不会输出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的信息，但会显示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，可以看作为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警告，一般需要我们注意优化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代码，同时选择它后还会输出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错误，这里仅显示红色的错误信息，这些错误就需要我们认真的分析，查看栈的信息了。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3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帮助文档  </a:t>
            </a:r>
            <a:r>
              <a:rPr lang="en-US" altLang="zh-CN" dirty="0" smtClean="0"/>
              <a:t>sdk19</a:t>
            </a:r>
          </a:p>
          <a:p>
            <a:r>
              <a:rPr lang="en-US" altLang="zh-CN" dirty="0" smtClean="0"/>
              <a:t>http://www.android-doc.com/reference/packages.html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Android8.0 </a:t>
            </a:r>
            <a:r>
              <a:rPr lang="zh-CN" altLang="en-US" dirty="0" smtClean="0"/>
              <a:t>代号</a:t>
            </a:r>
            <a:r>
              <a:rPr lang="en-US" altLang="zh-CN" dirty="0" smtClean="0"/>
              <a:t>Oreo</a:t>
            </a:r>
            <a:r>
              <a:rPr lang="zh-CN" altLang="en-US" dirty="0" smtClean="0"/>
              <a:t>，奥利奥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9.0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的初步代号定为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Pistachio Ice Cream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，中文暂译为开心果冰淇淋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AndroidTV </a:t>
            </a:r>
            <a:r>
              <a:rPr lang="zh-CN" altLang="en-US" dirty="0" smtClean="0"/>
              <a:t>智能电视</a:t>
            </a:r>
            <a:endParaRPr lang="en-US" altLang="zh-CN" dirty="0" smtClean="0"/>
          </a:p>
          <a:p>
            <a:r>
              <a:rPr lang="en-US" altLang="zh-CN" dirty="0" smtClean="0"/>
              <a:t>Android Wear </a:t>
            </a:r>
            <a:r>
              <a:rPr lang="zh-CN" altLang="en-US" dirty="0" smtClean="0"/>
              <a:t>智能手表</a:t>
            </a:r>
            <a:endParaRPr lang="en-US" altLang="zh-CN" dirty="0" smtClean="0"/>
          </a:p>
          <a:p>
            <a:r>
              <a:rPr lang="en-US" altLang="zh-CN" dirty="0" smtClean="0"/>
              <a:t>Android Auto </a:t>
            </a:r>
            <a:r>
              <a:rPr lang="zh-CN" altLang="en-US" dirty="0" smtClean="0"/>
              <a:t>车载设备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Things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，它将是安卓系统的一个分支版本，是一个面向物联网设备的安卓操作系统（智能物联网操作系统），让开发者可以使用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开发工具开发嵌入式设备。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7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zh-CN" dirty="0"/>
              <a:t>Surface Manager</a:t>
            </a:r>
            <a:r>
              <a:rPr lang="zh-CN" altLang="en-US" dirty="0">
                <a:latin typeface="+mn-ea"/>
              </a:rPr>
              <a:t>，支持显示子系统的访问，提供应用程序与</a:t>
            </a:r>
            <a:r>
              <a:rPr lang="en-US" altLang="zh-CN" dirty="0">
                <a:latin typeface="+mn-ea"/>
              </a:rPr>
              <a:t>2D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3D</a:t>
            </a:r>
            <a:r>
              <a:rPr lang="zh-CN" altLang="en-US" dirty="0">
                <a:latin typeface="+mn-ea"/>
              </a:rPr>
              <a:t>图像层的平滑连接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Media Framework</a:t>
            </a:r>
            <a:r>
              <a:rPr lang="zh-CN" altLang="en-US" dirty="0">
                <a:latin typeface="+mn-ea"/>
              </a:rPr>
              <a:t>，实现音视频的播放和录制功能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SQLite</a:t>
            </a:r>
            <a:r>
              <a:rPr lang="zh-CN" altLang="en-US" dirty="0">
                <a:latin typeface="+mn-ea"/>
              </a:rPr>
              <a:t>，轻量级的关系数据库引擎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OpenGL ES</a:t>
            </a:r>
            <a:r>
              <a:rPr lang="zh-CN" altLang="en-US" dirty="0">
                <a:latin typeface="+mn-ea"/>
              </a:rPr>
              <a:t>，基于</a:t>
            </a:r>
            <a:r>
              <a:rPr lang="en-US" altLang="zh-CN" dirty="0">
                <a:latin typeface="+mn-ea"/>
              </a:rPr>
              <a:t>3D</a:t>
            </a:r>
            <a:r>
              <a:rPr lang="zh-CN" altLang="en-US" dirty="0">
                <a:latin typeface="+mn-ea"/>
              </a:rPr>
              <a:t>图像加速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FreeType</a:t>
            </a:r>
            <a:r>
              <a:rPr lang="zh-CN" altLang="en-US" dirty="0">
                <a:latin typeface="+mn-ea"/>
              </a:rPr>
              <a:t>，位图与矢量字体渲染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WebKit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/>
              <a:t>Web</a:t>
            </a:r>
            <a:r>
              <a:rPr lang="zh-CN" altLang="en-US" dirty="0">
                <a:latin typeface="+mn-ea"/>
              </a:rPr>
              <a:t>浏览器引擎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SG</a:t>
            </a:r>
            <a:r>
              <a:rPr lang="en-US" altLang="zh-CN" dirty="0">
                <a:latin typeface="+mn-ea"/>
              </a:rPr>
              <a:t>L,2D</a:t>
            </a:r>
            <a:r>
              <a:rPr lang="zh-CN" altLang="en-US" dirty="0">
                <a:latin typeface="+mn-ea"/>
              </a:rPr>
              <a:t>图像引擎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SSL</a:t>
            </a:r>
            <a:r>
              <a:rPr lang="zh-CN" altLang="en-US" dirty="0">
                <a:latin typeface="+mn-ea"/>
              </a:rPr>
              <a:t>，数据加密与安全传输的函数库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Libc</a:t>
            </a:r>
            <a:r>
              <a:rPr lang="zh-CN" altLang="en-US" dirty="0">
                <a:latin typeface="+mn-ea"/>
              </a:rPr>
              <a:t>，标准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运行库，</a:t>
            </a:r>
            <a:r>
              <a:rPr lang="en-US" altLang="zh-CN" dirty="0"/>
              <a:t>Linux</a:t>
            </a:r>
            <a:r>
              <a:rPr lang="zh-CN" altLang="en-US" dirty="0">
                <a:latin typeface="+mn-ea"/>
              </a:rPr>
              <a:t>系统中底层应用程序开发接口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00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8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JAVA_HOME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79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http://blog.csdn.net/s003603u/article/details/53318638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63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Gradle</a:t>
            </a:r>
            <a:r>
              <a:rPr lang="zh-CN" altLang="en-US" dirty="0" smtClean="0"/>
              <a:t>最新版本</a:t>
            </a:r>
            <a:r>
              <a:rPr lang="en-US" altLang="zh-CN" dirty="0" smtClean="0"/>
              <a:t>3.0   </a:t>
            </a:r>
            <a:r>
              <a:rPr lang="zh-CN" altLang="en-US" dirty="0" smtClean="0"/>
              <a:t>（截止到</a:t>
            </a:r>
            <a:r>
              <a:rPr lang="en-US" altLang="zh-CN" dirty="0" smtClean="0"/>
              <a:t>2018-2-24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5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9817" y="3311768"/>
            <a:ext cx="6336703" cy="1354460"/>
          </a:xfrm>
        </p:spPr>
        <p:txBody>
          <a:bodyPr>
            <a:noAutofit/>
          </a:bodyPr>
          <a:lstStyle>
            <a:lvl1pPr>
              <a:def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2" y="2222074"/>
            <a:ext cx="2053312" cy="243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  <p:cxnSp>
        <p:nvCxnSpPr>
          <p:cNvPr id="15" name="直接连接符 8"/>
          <p:cNvCxnSpPr>
            <a:cxnSpLocks noChangeShapeType="1"/>
          </p:cNvCxnSpPr>
          <p:nvPr userDrawn="1"/>
        </p:nvCxnSpPr>
        <p:spPr bwMode="auto">
          <a:xfrm>
            <a:off x="4007769" y="2087632"/>
            <a:ext cx="0" cy="2781528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8"/>
          <p:cNvCxnSpPr>
            <a:cxnSpLocks noChangeShapeType="1"/>
          </p:cNvCxnSpPr>
          <p:nvPr userDrawn="1"/>
        </p:nvCxnSpPr>
        <p:spPr bwMode="auto">
          <a:xfrm>
            <a:off x="4827169" y="3167752"/>
            <a:ext cx="5661320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 userDrawn="1"/>
        </p:nvGrpSpPr>
        <p:grpSpPr>
          <a:xfrm>
            <a:off x="7807001" y="6237561"/>
            <a:ext cx="4254228" cy="461665"/>
            <a:chOff x="7890444" y="6278695"/>
            <a:chExt cx="4254228" cy="461665"/>
          </a:xfrm>
        </p:grpSpPr>
        <p:sp>
          <p:nvSpPr>
            <p:cNvPr id="17" name="TextBox 7"/>
            <p:cNvSpPr>
              <a:spLocks noChangeArrowheads="1"/>
            </p:cNvSpPr>
            <p:nvPr userDrawn="1"/>
          </p:nvSpPr>
          <p:spPr bwMode="auto">
            <a:xfrm>
              <a:off x="8378372" y="6278695"/>
              <a:ext cx="3766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</a:t>
              </a:r>
              <a:r>
                <a:rPr lang="zh-CN" altLang="en-US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与移动智能设备开发</a:t>
              </a:r>
              <a:endParaRPr lang="zh-CN" altLang="en-US" sz="2400" i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444" y="6278695"/>
              <a:ext cx="365796" cy="432000"/>
            </a:xfrm>
            <a:prstGeom prst="rect">
              <a:avLst/>
            </a:prstGeom>
            <a:effectLst/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4209602" cy="79116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015880" y="2264747"/>
            <a:ext cx="5354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cap="none" spc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基础开发</a:t>
            </a:r>
            <a:endParaRPr lang="zh-CN" altLang="en-US" sz="4800" b="1" cap="none" spc="0">
              <a:ln w="10160">
                <a:noFill/>
                <a:prstDash val="solid"/>
              </a:ln>
              <a:solidFill>
                <a:srgbClr val="59666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842883" cy="95811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274638"/>
            <a:ext cx="9842884" cy="9581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159563" y="1268760"/>
            <a:ext cx="7620805" cy="216024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276871"/>
            <a:ext cx="2736304" cy="323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1" y="1"/>
            <a:ext cx="610446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dk/api_diff/23/changes.html" TargetMode="External"/><Relationship Id="rId13" Type="http://schemas.openxmlformats.org/officeDocument/2006/relationships/hyperlink" Target="https://developer.android.com/about/versions/android-4.4.html" TargetMode="External"/><Relationship Id="rId18" Type="http://schemas.openxmlformats.org/officeDocument/2006/relationships/hyperlink" Target="https://developer.android.com/sdk/api_diff/17/changes.html" TargetMode="External"/><Relationship Id="rId3" Type="http://schemas.openxmlformats.org/officeDocument/2006/relationships/hyperlink" Target="https://developer.android.com/about/versions/oreo/index.html" TargetMode="External"/><Relationship Id="rId21" Type="http://schemas.openxmlformats.org/officeDocument/2006/relationships/hyperlink" Target="https://developer.android.com/about/versions/android-4.0.3.html" TargetMode="External"/><Relationship Id="rId7" Type="http://schemas.openxmlformats.org/officeDocument/2006/relationships/hyperlink" Target="https://developer.android.com/about/versions/marshmallow/android-6.0.html" TargetMode="External"/><Relationship Id="rId12" Type="http://schemas.openxmlformats.org/officeDocument/2006/relationships/hyperlink" Target="https://developer.android.com/sdk/api_diff/21/changes.html" TargetMode="External"/><Relationship Id="rId17" Type="http://schemas.openxmlformats.org/officeDocument/2006/relationships/hyperlink" Target="https://developer.android.com/about/versions/android-4.2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eveloper.android.com/sdk/api_diff/18/changes.html" TargetMode="External"/><Relationship Id="rId20" Type="http://schemas.openxmlformats.org/officeDocument/2006/relationships/hyperlink" Target="https://developer.android.com/sdk/api_diff/16/change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sdk/api_diff/24/changes.html" TargetMode="External"/><Relationship Id="rId11" Type="http://schemas.openxmlformats.org/officeDocument/2006/relationships/hyperlink" Target="https://developer.android.com/about/versions/android-5.0.html" TargetMode="External"/><Relationship Id="rId24" Type="http://schemas.openxmlformats.org/officeDocument/2006/relationships/hyperlink" Target="https://developer.android.com/sdk/api_diff/14/changes.html" TargetMode="External"/><Relationship Id="rId5" Type="http://schemas.openxmlformats.org/officeDocument/2006/relationships/hyperlink" Target="https://developer.android.com/about/versions/nougat/android-7.0.html" TargetMode="External"/><Relationship Id="rId15" Type="http://schemas.openxmlformats.org/officeDocument/2006/relationships/hyperlink" Target="https://developer.android.com/about/versions/android-4.3.html" TargetMode="External"/><Relationship Id="rId23" Type="http://schemas.openxmlformats.org/officeDocument/2006/relationships/hyperlink" Target="https://developer.android.com/about/versions/android-4.0.html" TargetMode="External"/><Relationship Id="rId10" Type="http://schemas.openxmlformats.org/officeDocument/2006/relationships/hyperlink" Target="https://developer.android.com/sdk/api_diff/22/changes.html" TargetMode="External"/><Relationship Id="rId19" Type="http://schemas.openxmlformats.org/officeDocument/2006/relationships/hyperlink" Target="https://developer.android.com/about/versions/android-4.1.html" TargetMode="External"/><Relationship Id="rId4" Type="http://schemas.openxmlformats.org/officeDocument/2006/relationships/hyperlink" Target="https://developer.android.com/sdk/api_diff/27/changes.html" TargetMode="External"/><Relationship Id="rId9" Type="http://schemas.openxmlformats.org/officeDocument/2006/relationships/hyperlink" Target="https://developer.android.com/about/versions/android-5.1.html" TargetMode="External"/><Relationship Id="rId14" Type="http://schemas.openxmlformats.org/officeDocument/2006/relationships/hyperlink" Target="https://developer.android.com/sdk/api_diff/19/changes.html" TargetMode="External"/><Relationship Id="rId22" Type="http://schemas.openxmlformats.org/officeDocument/2006/relationships/hyperlink" Target="https://developer.android.com/sdk/api_diff/15/chang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radle.android-studio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第一讲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Android</a:t>
            </a:r>
            <a:r>
              <a:rPr lang="zh-CN" altLang="en-US"/>
              <a:t>简介与环境</a:t>
            </a:r>
            <a:r>
              <a:rPr lang="zh-CN" altLang="en-US" smtClean="0"/>
              <a:t>搭建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3212976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494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学习路线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67408" y="1700808"/>
            <a:ext cx="4995665" cy="4608512"/>
            <a:chOff x="767408" y="1700808"/>
            <a:chExt cx="4995665" cy="4608512"/>
          </a:xfrm>
        </p:grpSpPr>
        <p:sp>
          <p:nvSpPr>
            <p:cNvPr id="3" name="矩形 2"/>
            <p:cNvSpPr/>
            <p:nvPr/>
          </p:nvSpPr>
          <p:spPr>
            <a:xfrm>
              <a:off x="767408" y="1700808"/>
              <a:ext cx="4995665" cy="46085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572153" y="198884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59985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72153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084321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59985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面向对象高级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72153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线程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84321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985" y="510861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常见类库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40016" y="1695046"/>
            <a:ext cx="4995665" cy="4608512"/>
            <a:chOff x="6240016" y="1695046"/>
            <a:chExt cx="4995665" cy="4608512"/>
          </a:xfrm>
        </p:grpSpPr>
        <p:sp>
          <p:nvSpPr>
            <p:cNvPr id="15" name="矩形 14"/>
            <p:cNvSpPr/>
            <p:nvPr/>
          </p:nvSpPr>
          <p:spPr>
            <a:xfrm>
              <a:off x="6240016" y="1695046"/>
              <a:ext cx="4995665" cy="46085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99866" y="1983078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应用开发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87698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基础入门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99866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12034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基础组件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87698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数据存储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999866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多线程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512034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数据解析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487698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多媒体应用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99866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512034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6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4039343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785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775520" y="1484784"/>
            <a:ext cx="8712968" cy="5242776"/>
            <a:chOff x="528916" y="-243408"/>
            <a:chExt cx="7389226" cy="68973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6" y="-243408"/>
              <a:ext cx="7389226" cy="6897392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7968" y="2866925"/>
              <a:ext cx="1919072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5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的软件结构的几个层次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内核层相关驱动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Libaries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运行时环境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Time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C\C++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应用程序框架（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Framework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6928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内核层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硬件和其他软件堆层之间的一个抽象隔离层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提供安全机制、内存管理、进程管理、网络协议堆栈、和驱动程序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等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80" y="4293096"/>
            <a:ext cx="7943850" cy="19716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1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12776"/>
            <a:ext cx="10972800" cy="51845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核心类库和运行时环境层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600"/>
              </a:spcBef>
              <a:defRPr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由核心运行库和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运行时环境构成函数库，主要提供一组基于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C/C++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的函数库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600"/>
              </a:spcBef>
              <a:defRPr/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Manager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，提供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应用程序与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图像层的平滑连接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Media Framework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，实现音视频的播放和录制功能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SQLite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，轻量级的关系数据库引擎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OpenGL ES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，基于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图像加速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FreeType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，位图与矢量字体渲染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WebKit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浏览器引擎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SGL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图像引擎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SSL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，数据加密与安全传输的函数库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，标准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运行库，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系统中底层应用程序开发接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21168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核心类库和运行时环境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时环境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核心库，提供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系统特有函数功能和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语言函数功能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Dalvik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虚拟机，实现基于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内核的线程管理和内存管理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7705" y="3845498"/>
            <a:ext cx="7010400" cy="25992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104112" y="3845498"/>
            <a:ext cx="2593993" cy="174374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框架层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平台基本的管理功能和组件重用机制</a:t>
            </a: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，管理应用程序的生命周期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，启动应用程序的窗体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 Provider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，共享私有数据，实现跨进程的数据访问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，管理安装在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系统内的应用程序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Telephony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，管理与拨打和接听电话的相关功能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600201"/>
            <a:ext cx="10742984" cy="2044823"/>
          </a:xfrm>
        </p:spPr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应用程序框架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Resource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，允许应用程序使用非代码资源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Location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，管理与地图相关的服务功能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，允许应用程序在状态栏中显示提示</a:t>
            </a:r>
            <a:r>
              <a:rPr lang="zh-CN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信息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789040"/>
            <a:ext cx="7700963" cy="2057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9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467195" y="1571956"/>
            <a:ext cx="4507965" cy="685801"/>
            <a:chOff x="3467195" y="1571956"/>
            <a:chExt cx="4507965" cy="685801"/>
          </a:xfrm>
        </p:grpSpPr>
        <p:sp>
          <p:nvSpPr>
            <p:cNvPr id="15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700" cy="5842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1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67195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67195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67195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67195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3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应用程序层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1" eaLnBrk="1" hangingPunct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提供一系列的核心应用程序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1" eaLnBrk="1" hangingPunct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包括电子邮件客户端、浏览器、通讯录和日历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31" y="3824613"/>
            <a:ext cx="77295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6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4869160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33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Studio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安装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，配置基本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安装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Studio3.0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绿色解压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获得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，绿色解压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</a:p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简介及配置</a:t>
            </a:r>
          </a:p>
        </p:txBody>
      </p:sp>
    </p:spTree>
    <p:extLst>
      <p:ext uri="{BB962C8B-B14F-4D97-AF65-F5344CB8AC3E}">
        <p14:creationId xmlns:p14="http://schemas.microsoft.com/office/powerpoint/2010/main" val="41588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三个版本：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indows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Mac OS X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inux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SDK</a:t>
            </a:r>
            <a:r>
              <a:rPr lang="zh-CN" altLang="en-US" dirty="0"/>
              <a:t>的目录结构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的目录结构如下：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add-ons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：附件的包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格式的离线文档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：工具</a:t>
            </a:r>
          </a:p>
        </p:txBody>
      </p:sp>
    </p:spTree>
    <p:extLst>
      <p:ext uri="{BB962C8B-B14F-4D97-AF65-F5344CB8AC3E}">
        <p14:creationId xmlns:p14="http://schemas.microsoft.com/office/powerpoint/2010/main" val="3073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Android</a:t>
            </a:r>
            <a:r>
              <a:rPr lang="zh-CN" altLang="en-US"/>
              <a:t>的版本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16847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系统的版本有很多，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级别来标识具体的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版本。</a:t>
            </a:r>
          </a:p>
          <a:p>
            <a:pPr>
              <a:spcBef>
                <a:spcPts val="0"/>
              </a:spcBef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程序采用应用程序的向后兼容性。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065980" y="3358275"/>
            <a:ext cx="6614196" cy="2958094"/>
            <a:chOff x="1065980" y="3358275"/>
            <a:chExt cx="6614196" cy="2958094"/>
          </a:xfrm>
        </p:grpSpPr>
        <p:sp>
          <p:nvSpPr>
            <p:cNvPr id="6" name="矩形 5"/>
            <p:cNvSpPr/>
            <p:nvPr/>
          </p:nvSpPr>
          <p:spPr>
            <a:xfrm rot="5400000">
              <a:off x="860544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065980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阿童木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Beta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5400000">
              <a:off x="860544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1065980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发条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机器人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Android1.1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860544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1065980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纸杯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蛋糕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1.5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53010" y="6093296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1065980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甜甜圈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1.6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2495322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 15"/>
            <p:cNvSpPr/>
            <p:nvPr/>
          </p:nvSpPr>
          <p:spPr>
            <a:xfrm>
              <a:off x="2722164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松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饼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2.0/2.1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2495322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多边形 17"/>
            <p:cNvSpPr/>
            <p:nvPr/>
          </p:nvSpPr>
          <p:spPr>
            <a:xfrm>
              <a:off x="2722164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冻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酸奶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2.2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2495322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多边形 19"/>
            <p:cNvSpPr/>
            <p:nvPr/>
          </p:nvSpPr>
          <p:spPr>
            <a:xfrm>
              <a:off x="2722164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姜饼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2.3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733454" y="3767635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多边形 21"/>
            <p:cNvSpPr/>
            <p:nvPr/>
          </p:nvSpPr>
          <p:spPr>
            <a:xfrm>
              <a:off x="2722164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蜂巢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3.0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4172912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任意多边形 23"/>
            <p:cNvSpPr/>
            <p:nvPr/>
          </p:nvSpPr>
          <p:spPr>
            <a:xfrm>
              <a:off x="4402932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冰激凌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三明治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4.0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4172912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4402932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果冻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豆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4.3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4172912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任意多边形 27"/>
            <p:cNvSpPr/>
            <p:nvPr/>
          </p:nvSpPr>
          <p:spPr>
            <a:xfrm>
              <a:off x="4402932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奇巧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4.4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113898" y="6093296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任意多边形 29"/>
            <p:cNvSpPr/>
            <p:nvPr/>
          </p:nvSpPr>
          <p:spPr>
            <a:xfrm>
              <a:off x="4402932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棒棒糖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5.0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6200000">
              <a:off x="5901104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任意多边形 31"/>
            <p:cNvSpPr/>
            <p:nvPr/>
          </p:nvSpPr>
          <p:spPr>
            <a:xfrm>
              <a:off x="6146075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棉花糖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6.0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6200000">
              <a:off x="5901104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任意多边形 33"/>
            <p:cNvSpPr/>
            <p:nvPr/>
          </p:nvSpPr>
          <p:spPr>
            <a:xfrm>
              <a:off x="6146075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牛轧糖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7.0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6200000">
              <a:off x="5901104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 35"/>
            <p:cNvSpPr/>
            <p:nvPr/>
          </p:nvSpPr>
          <p:spPr>
            <a:xfrm>
              <a:off x="6146075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奥利奥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8.0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6146075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开心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果冰淇淋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9.0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61188"/>
              </p:ext>
            </p:extLst>
          </p:nvPr>
        </p:nvGraphicFramePr>
        <p:xfrm>
          <a:off x="8760296" y="2132856"/>
          <a:ext cx="3343920" cy="44491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07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1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平台版本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 </a:t>
                      </a:r>
                      <a:r>
                        <a:rPr lang="zh-CN" altLang="en-US" sz="14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/>
                        </a:rPr>
                        <a:t>Android 8.0</a:t>
                      </a:r>
                      <a:endParaRPr lang="en-US" sz="1400" b="0" i="0" u="sng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/>
                        </a:rPr>
                        <a:t>26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/>
                        </a:rPr>
                        <a:t>Android 7.0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 tooltip="Diff Report"/>
                        </a:rPr>
                        <a:t>24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/>
                        </a:rPr>
                        <a:t>Android 6.0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8" tooltip="Diff Report"/>
                        </a:rPr>
                        <a:t>23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9"/>
                        </a:rPr>
                        <a:t>Android 5.1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0" tooltip="Diff Report"/>
                        </a:rPr>
                        <a:t>22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1"/>
                        </a:rPr>
                        <a:t>Android 5.0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2" tooltip="Diff Report"/>
                        </a:rPr>
                        <a:t>21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3"/>
                        </a:rPr>
                        <a:t>Android 4.4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4" tooltip="Diff Report"/>
                        </a:rPr>
                        <a:t>19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5"/>
                        </a:rPr>
                        <a:t>Android 4.3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6" tooltip="Diff Report"/>
                        </a:rPr>
                        <a:t>18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7"/>
                        </a:rPr>
                        <a:t>Android 4.2、4.2.2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8" tooltip="Diff Report"/>
                        </a:rPr>
                        <a:t>17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9"/>
                        </a:rPr>
                        <a:t>Android 4.1、4.1.1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0" tooltip="Diff Report"/>
                        </a:rPr>
                        <a:t>16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1"/>
                        </a:rPr>
                        <a:t>Android 4.0.3、4.0.4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2" tooltip="Diff Report"/>
                        </a:rPr>
                        <a:t>15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3"/>
                        </a:rPr>
                        <a:t>Android 4.0、4.0.1、4.0.2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4" tooltip="Diff Report"/>
                        </a:rPr>
                        <a:t>14</a:t>
                      </a:r>
                      <a:endParaRPr lang="zh-CN" altLang="en-US" sz="1400" b="0" i="0" u="sng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是一个基于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Apache Ant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Apache Maven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概念的项目</a:t>
            </a:r>
            <a:r>
              <a:rPr lang="zh-CN" altLang="en-US" sz="3200" dirty="0">
                <a:solidFill>
                  <a:srgbClr val="C00000"/>
                </a:solidFill>
              </a:rPr>
              <a:t>自动化建构工具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。它使用一种基于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Groovy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的特定领域语言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(DSL)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来声明项目设置，抛弃了基于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的各种繁琐配置。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个版本下载地址：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http://gradle.android-studio.org/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67667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中配置工程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47" y="2627673"/>
            <a:ext cx="9320090" cy="2304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8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74867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中配置工程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29" y="2348880"/>
            <a:ext cx="6768752" cy="42945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9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程序调试环境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真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机调试，真实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设备，打开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usb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调试选项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进行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调试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原生模拟器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Genymotion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虚拟机安装配置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不支持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结构的应用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夜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神模拟器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天天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模拟器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884638"/>
            <a:ext cx="6267231" cy="3640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为什么学习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开发人员需求缺口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521197" y="2881672"/>
            <a:ext cx="7149605" cy="3444065"/>
            <a:chOff x="1028583" y="2613078"/>
            <a:chExt cx="7658494" cy="464190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583" y="2613078"/>
              <a:ext cx="7588640" cy="43817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583" y="3057416"/>
              <a:ext cx="7658494" cy="4197566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371" y="2871507"/>
            <a:ext cx="6747784" cy="36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程序调试环境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Genymotion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虚拟机安装配置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http://jingyan.baidu.com/article/3ea51489e7d8bd52e61bba36.html</a:t>
            </a:r>
          </a:p>
        </p:txBody>
      </p:sp>
    </p:spTree>
    <p:extLst>
      <p:ext uri="{BB962C8B-B14F-4D97-AF65-F5344CB8AC3E}">
        <p14:creationId xmlns:p14="http://schemas.microsoft.com/office/powerpoint/2010/main" val="41137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的</a:t>
            </a:r>
            <a:r>
              <a:rPr lang="en-US" altLang="zh-CN" dirty="0"/>
              <a:t>PC</a:t>
            </a:r>
            <a:r>
              <a:rPr lang="zh-CN" altLang="en-US" dirty="0"/>
              <a:t>客户端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97325" y="1574436"/>
            <a:ext cx="4626449" cy="2260716"/>
            <a:chOff x="251521" y="1700809"/>
            <a:chExt cx="8413113" cy="28803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1700809"/>
              <a:ext cx="5803630" cy="2880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055149" y="1772816"/>
              <a:ext cx="2609485" cy="64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豌豆荚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75269" y="4365104"/>
            <a:ext cx="4804707" cy="2158992"/>
            <a:chOff x="2606829" y="3288555"/>
            <a:chExt cx="5853246" cy="28765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80"/>
            <a:stretch/>
          </p:blipFill>
          <p:spPr bwMode="auto">
            <a:xfrm>
              <a:off x="2606829" y="3288555"/>
              <a:ext cx="3941689" cy="2876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548518" y="3288555"/>
              <a:ext cx="1911557" cy="77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lang="zh-CN" altLang="en-US" sz="3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助手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42234" y="1885942"/>
            <a:ext cx="4030395" cy="4264496"/>
            <a:chOff x="2441681" y="1444269"/>
            <a:chExt cx="4546834" cy="521001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1681" y="2132856"/>
              <a:ext cx="4546834" cy="4521432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11" name="TextBox 6"/>
            <p:cNvSpPr txBox="1"/>
            <p:nvPr/>
          </p:nvSpPr>
          <p:spPr>
            <a:xfrm>
              <a:off x="3109061" y="1444269"/>
              <a:ext cx="3168158" cy="714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TotalControl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6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12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2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2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5695527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125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工程建立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工程建立演示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程序的编写运行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</a:p>
        </p:txBody>
      </p:sp>
    </p:spTree>
    <p:extLst>
      <p:ext uri="{BB962C8B-B14F-4D97-AF65-F5344CB8AC3E}">
        <p14:creationId xmlns:p14="http://schemas.microsoft.com/office/powerpoint/2010/main" val="36395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Studio</a:t>
            </a:r>
            <a:r>
              <a:rPr lang="zh-CN" altLang="en-US" dirty="0"/>
              <a:t>视图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84785"/>
            <a:ext cx="6624736" cy="525658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Android</a:t>
            </a:r>
            <a:r>
              <a:rPr lang="zh-CN" altLang="en-US" sz="3200" dirty="0">
                <a:solidFill>
                  <a:srgbClr val="C00000"/>
                </a:solidFill>
              </a:rPr>
              <a:t>视图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列出一个工程的常用文件夹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文件单独列出，方便修改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推荐使用此视图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为根目录列出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一般的工程常用的是一个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可看到工程中所有文件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以包为单位列出所有的源代码及资源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28800"/>
            <a:ext cx="4671485" cy="46805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2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655840" y="1700808"/>
            <a:ext cx="7316116" cy="1728191"/>
          </a:xfrm>
        </p:spPr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</a:rPr>
              <a:t>Java</a:t>
            </a:r>
            <a:r>
              <a:rPr lang="zh-CN" altLang="en-US" sz="3200" dirty="0">
                <a:solidFill>
                  <a:srgbClr val="C00000"/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是源代码目录，所有的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文件都保存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MainActivity.java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文件的代码如下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0383"/>
              </p:ext>
            </p:extLst>
          </p:nvPr>
        </p:nvGraphicFramePr>
        <p:xfrm>
          <a:off x="4655840" y="3573016"/>
          <a:ext cx="7316116" cy="27363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31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30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HelloAndroid extends </a:t>
                      </a: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AppCompatActivity </a:t>
                      </a:r>
                      <a:r>
                        <a:rPr lang="en-US" sz="18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{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</a:t>
                      </a:r>
                      <a:endParaRPr lang="en-US" altLang="zh-CN" sz="1800" b="1" kern="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protected void onCreate(Bundle savedInstanceState) {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super.onCreate(savedInstanceState);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setContentView(R.layout.activity_main);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0808"/>
            <a:ext cx="3943586" cy="324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>
                <a:latin typeface="Times New Roman" pitchFamily="18" charset="0"/>
                <a:ea typeface="宋体"/>
                <a:cs typeface="Times New Roman" pitchFamily="18" charset="0"/>
              </a:rPr>
              <a:t>Activity VS </a:t>
            </a:r>
            <a:r>
              <a:rPr lang="en-US" altLang="zh-CN" kern="0" dirty="0" err="1">
                <a:latin typeface="Times New Roman" pitchFamily="18" charset="0"/>
                <a:ea typeface="宋体"/>
                <a:cs typeface="Times New Roman" pitchFamily="18" charset="0"/>
              </a:rPr>
              <a:t>AppCompatActivity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83432" y="1484785"/>
            <a:ext cx="10225136" cy="232068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在早期的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Eclipse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环境中，默认继承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在最新的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环境中，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Level &gt;19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时，默认继承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APPCompatActivity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MainActivity.java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文件的代码如下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46499"/>
              </p:ext>
            </p:extLst>
          </p:nvPr>
        </p:nvGraphicFramePr>
        <p:xfrm>
          <a:off x="695400" y="3838934"/>
          <a:ext cx="5328592" cy="2438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775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HelloAndroid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extends Activity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public void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(Bundle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super.onCreate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setContentView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R.layout.main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41530"/>
              </p:ext>
            </p:extLst>
          </p:nvPr>
        </p:nvGraphicFramePr>
        <p:xfrm>
          <a:off x="6096000" y="3838934"/>
          <a:ext cx="5807752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807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77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HelloAndroid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extends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AppCompatActivity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public void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(Bundle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super.onCreate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setContentView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R.layout.main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build</a:t>
            </a:r>
            <a:r>
              <a:rPr lang="zh-CN" altLang="en-US" sz="3200" dirty="0" smtClean="0">
                <a:solidFill>
                  <a:srgbClr val="C00000"/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是用来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保存编译后</a:t>
            </a:r>
            <a:r>
              <a:rPr lang="zh-CN" altLang="en-US" sz="3200" dirty="0" smtClean="0">
                <a:solidFill>
                  <a:srgbClr val="C00000"/>
                </a:solidFill>
              </a:rPr>
              <a:t>自动</a:t>
            </a:r>
            <a:r>
              <a:rPr lang="zh-CN" altLang="en-US" sz="3200" dirty="0">
                <a:solidFill>
                  <a:srgbClr val="C00000"/>
                </a:solidFill>
              </a:rPr>
              <a:t>生成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的文件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，例如：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AIDL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文件是自动生成的文件，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包含对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drawable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目录内的资源的引用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程序能够直接通过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类引用目录中的资源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文件不能手工修改，如果资源目录中增加了</a:t>
            </a:r>
            <a:r>
              <a:rPr lang="zh-CN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资源</a:t>
            </a:r>
            <a:r>
              <a:rPr lang="zh-CN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后会自动添加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文件在</a:t>
            </a:r>
            <a:r>
              <a:rPr lang="en-US" altLang="zh-CN" sz="3200" dirty="0">
                <a:solidFill>
                  <a:srgbClr val="C00000"/>
                </a:solidFill>
              </a:rPr>
              <a:t>AS</a:t>
            </a:r>
            <a:r>
              <a:rPr lang="zh-CN" altLang="en-US" sz="3200" dirty="0">
                <a:solidFill>
                  <a:srgbClr val="C00000"/>
                </a:solidFill>
              </a:rPr>
              <a:t>中默认不可见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600201"/>
            <a:ext cx="6624736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：目录中存储工程的所有资源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drawable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：图片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：布局资源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mipmap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：图片资源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：常量配置资源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：颜色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dimems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：距离，长度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：字符常量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sytles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：主题，样式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80" y="2132856"/>
            <a:ext cx="3888432" cy="42474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1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60028"/>
              </p:ext>
            </p:extLst>
          </p:nvPr>
        </p:nvGraphicFramePr>
        <p:xfrm>
          <a:off x="1559496" y="2204864"/>
          <a:ext cx="9480159" cy="45720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8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726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&lt;?xml version="1.0" encoding="utf-8"?&gt;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&lt;android.support.constraint.ConstraintLayout 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xmlns:android="http://schemas.android.com/apk/res/android" 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android:layout_width="match_parent"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android:layout_height="match_parent"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tools:context="net.onest.myapplication.MainActivity"&gt;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&lt;TextView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android:layout_width="wrap_content"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android:layout_height="wrap_content"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android:text="Hello World!"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app:layout_constraintBottom_toBottomOf="parent"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app:layout_constraintLeft_toLeftOf="parent"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app:layout_constraintRight_toRightOf="parent"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app:layout_constraintTop_toTopOf="parent"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&lt;/android.support.constraint.ConstraintLayout&gt;</a:t>
                      </a:r>
                      <a:endParaRPr lang="zh-CN" sz="2000" b="1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3" marR="6858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9299376" cy="67667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上课时间及授课方式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授课时间每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周六个半天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考核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平时成绩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分（作业、综合表现、测试）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期末考试成绩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60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</a:t>
            </a:r>
            <a:endParaRPr lang="zh-CN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strings.xml</a:t>
            </a:r>
            <a:r>
              <a:rPr lang="zh-CN" altLang="en-US" sz="3200" dirty="0"/>
              <a:t>文件的</a:t>
            </a:r>
            <a:r>
              <a:rPr lang="zh-CN" altLang="en-US" sz="3200" dirty="0" smtClean="0"/>
              <a:t>代码</a:t>
            </a:r>
            <a:endParaRPr lang="en-US" altLang="zh-CN" sz="32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>
              <a:spcBef>
                <a:spcPts val="1200"/>
              </a:spcBef>
            </a:pPr>
            <a:r>
              <a:rPr lang="zh-CN" altLang="en-US" sz="2800" dirty="0" smtClean="0"/>
              <a:t>定义项目中用到的字符串常量</a:t>
            </a:r>
            <a:endParaRPr lang="en-US" altLang="zh-CN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15762"/>
              </p:ext>
            </p:extLst>
          </p:nvPr>
        </p:nvGraphicFramePr>
        <p:xfrm>
          <a:off x="1487488" y="2204864"/>
          <a:ext cx="9361041" cy="12192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&lt;resources&gt;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&lt;string name="app_name"&gt;My Application&lt;/string&gt;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&lt;/resources&gt;</a:t>
                      </a:r>
                      <a:endParaRPr 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0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983432" y="1600201"/>
            <a:ext cx="6340614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程序声明文件，包含了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系统运行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程序前所必须掌握的重要信息，这些信息包含应用程序名称、图标、包名称、模块组成、授权和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最低版本等，而且每个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程序必须包含一个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</a:p>
        </p:txBody>
      </p:sp>
      <p:sp>
        <p:nvSpPr>
          <p:cNvPr id="35844" name="Rectangle 1"/>
          <p:cNvSpPr>
            <a:spLocks noChangeArrowheads="1"/>
          </p:cNvSpPr>
          <p:nvPr/>
        </p:nvSpPr>
        <p:spPr bwMode="auto">
          <a:xfrm>
            <a:off x="6324601" y="2895600"/>
            <a:ext cx="45323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buFontTx/>
              <a:buChar char="•"/>
            </a:pPr>
            <a:r>
              <a:rPr lang="en-US" altLang="zh-CN" sz="900">
                <a:latin typeface="Arial Unicode MS" pitchFamily="34" charset="-122"/>
                <a:ea typeface="宋体" pitchFamily="2" charset="-122"/>
                <a:cs typeface="Courier New" pitchFamily="49" charset="0"/>
              </a:rPr>
              <a:t>"</a:t>
            </a:r>
            <a:endParaRPr lang="en-US" altLang="zh-CN" sz="800">
              <a:ea typeface="宋体" pitchFamily="2" charset="-122"/>
              <a:cs typeface="Courier New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00808"/>
            <a:ext cx="4558493" cy="361569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96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839416" y="1423319"/>
            <a:ext cx="9361040" cy="78154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92194"/>
              </p:ext>
            </p:extLst>
          </p:nvPr>
        </p:nvGraphicFramePr>
        <p:xfrm>
          <a:off x="1177243" y="1920240"/>
          <a:ext cx="9937104" cy="49377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93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7037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&lt;?xml version="1.0" encoding="utf-8"?&gt;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&lt;manifest xmlns:android="http://schemas.android.com/apk/res/android"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package="net.onest.myapplication"&gt;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&lt;application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android:allowBackup="true"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android:icon="@mipmap/ic_launcher"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</a:t>
                      </a:r>
                      <a:r>
                        <a:rPr lang="en-US" sz="1800" b="1" kern="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android:label="@string/app_name"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android:roundIcon="@mipmap/ic_launcher_round"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android:supportsRtl="true"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android:theme="@style/AppTheme"&gt;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&lt;activity android:name=".MainActivity"&gt;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&lt;intent-filter&gt;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    &lt;action android:name="android.intent.action.MAIN"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    &lt;category android:name="android.intent.category.LAUNCHER"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&lt;/intent-filter&gt;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&lt;/activity&gt;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&lt;/application&gt;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&lt;/manifest&gt;</a:t>
                      </a:r>
                      <a:endParaRPr lang="zh-CN" altLang="en-US" sz="1800" b="1" kern="100" dirty="0">
                        <a:latin typeface="Consolas" panose="020B0609020204030204" pitchFamily="49" charset="0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3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文件的根元素是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manifest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，子属性包括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xmlns:android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android:versionCode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android:versionName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xmlns:android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的命名空间，值为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http://schemas.android.com/apk/res/android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定义了应用程序的包名称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android:versionCode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定义了应用程序的版本号，是一个整数值，数值越大说明版本越新，但仅在程序内部使用，并不提供给应用程序的使用者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定义了应用程序的版本名称，是一个字符串，仅限于为用户提供一个版本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标识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manifest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元素仅能包含一个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元素中能够声明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程序中最重要的四个组成部分，包括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BroadcastReceiver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ContentProvider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，所定义的属性将影响所有组成部分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android:icon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应用程序的图标，其中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@mipmap/ic_launcher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一种资源引用方式，表示资源类型是图像，资源名称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ic_launcher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对应的资源文件为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res/mipmap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ic_launcher.png</a:t>
            </a: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android:label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应用程序的标签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名称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元素是对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子类的声明，必须在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文件中声明的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才能在用户界面中显示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定义了实现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类的名称，可以是完整的类名称，也可以是简化后的类名称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android:label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的标签名称，标签名称将在用户界面的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上部显示，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@string/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app_name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同样属于资源引用，表示资源类型是字符串，资源名称为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app_name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，资源保存在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res/values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目录下的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strings.xml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intent-filter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中声明了两个子元素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intent-filter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使程序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在启动时，将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.MainActivity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这个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作为默认启动模块</a:t>
            </a:r>
          </a:p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Android</a:t>
            </a:r>
            <a:r>
              <a:rPr lang="zh-CN" altLang="en-US" dirty="0"/>
              <a:t>应用程序的构成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92" y="1700808"/>
            <a:ext cx="59150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9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983433" y="1600201"/>
            <a:ext cx="6229228" cy="4525963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相关文件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rgbClr val="C00000"/>
                </a:solidFill>
              </a:rPr>
              <a:t>Project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Moudle1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Moudle2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Moudle3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…</a:t>
            </a:r>
          </a:p>
          <a:p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83" y="1916832"/>
            <a:ext cx="3437739" cy="31249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2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程序编写运行，显示自己的名字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工程导出，找到工程目录复制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（问题会多）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修改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的版本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修改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的版本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9776" y="2708920"/>
            <a:ext cx="761063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百度、谷歌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http://developer.android.com/index.html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://www.android-studio.org/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84023"/>
            <a:ext cx="3130989" cy="417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6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组合 118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12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2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2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1222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LogCat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80727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工具是查看系统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信息的工具，可以获得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系统运行时打印的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6" y="2996952"/>
            <a:ext cx="8028384" cy="233458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7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47107" name="内容占位符 4"/>
          <p:cNvSpPr>
            <a:spLocks noGrp="1"/>
          </p:cNvSpPr>
          <p:nvPr>
            <p:ph idx="1"/>
          </p:nvPr>
        </p:nvSpPr>
        <p:spPr>
          <a:xfrm>
            <a:off x="839416" y="1495326"/>
            <a:ext cx="11089232" cy="4525963"/>
          </a:xfrm>
        </p:spPr>
        <p:txBody>
          <a:bodyPr>
            <a:no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的右上方的五个字母表示五种不同类型的日志信息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，他们的级别依次增高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[V]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详细（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Verbose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[D]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调试（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Debug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[I]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通告（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[W]: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警告（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Warn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[E]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错误（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Error</a:t>
            </a:r>
            <a:r>
              <a:rPr 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sz="2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4071198"/>
            <a:ext cx="6120680" cy="20204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9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9728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中，用户可以通过五个字母图标选择显示的信息类型，级别高于所选类型的信息也会在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中显示，但级别低于所选类型的信息则不会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被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显示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573016"/>
            <a:ext cx="5411413" cy="313255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945216" cy="499715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程序调试步骤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引入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android.util.Log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Log.v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Log.d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五个函数在程序中设置“日志点”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程序运行到“日志点”时，应用程序的日志信息便被发送到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“日志点”信息与预期的内容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一致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进而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判断程序是否存在错误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Log.v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用来记录详细信息，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用来记录调试信息，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用来记录通告信息，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Log.w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用来记录警告信息，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用来记录通错误信息</a:t>
            </a:r>
          </a:p>
          <a:p>
            <a:pPr lvl="3">
              <a:defRPr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希望各位同学可胜任如下职位：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手机应用开发工程师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系统开发工程师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测试工程师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产品策划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UI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运营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管理</a:t>
            </a:r>
            <a:endParaRPr lang="en-US" altLang="zh-CN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智能设备（智能家居、汽车电子、通讯设备、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GPS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、   航天设备、医疗器械）开发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工程师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2383159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  <a:endPara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宋体" charset="-122"/>
                  </a:endParaRP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241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888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和开放手机联盟领导及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开发的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平台的、开源的、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智能操作系统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包括操作系统、中间件、用户界面和应用软件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组成。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1" y="3579352"/>
            <a:ext cx="286475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3579352"/>
            <a:ext cx="1615058" cy="162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53" y="3579352"/>
            <a:ext cx="4105730" cy="2685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31" y="3437643"/>
            <a:ext cx="4256444" cy="296908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76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常见机型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06" y="4100317"/>
            <a:ext cx="2041713" cy="2279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53" y="1508928"/>
            <a:ext cx="2122500" cy="2429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87" y="4019606"/>
            <a:ext cx="2171812" cy="2441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77" y="1543162"/>
            <a:ext cx="1944216" cy="2395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63" y="1527924"/>
            <a:ext cx="2091122" cy="2410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33034"/>
            <a:ext cx="2401753" cy="2344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5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3015</Words>
  <Application>Microsoft Office PowerPoint</Application>
  <PresentationFormat>宽屏</PresentationFormat>
  <Paragraphs>560</Paragraphs>
  <Slides>55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 Unicode MS</vt:lpstr>
      <vt:lpstr>楷体_GB2312</vt:lpstr>
      <vt:lpstr>宋体</vt:lpstr>
      <vt:lpstr>微软雅黑</vt:lpstr>
      <vt:lpstr>Arial</vt:lpstr>
      <vt:lpstr>Calibri</vt:lpstr>
      <vt:lpstr>Consolas</vt:lpstr>
      <vt:lpstr>Courier New</vt:lpstr>
      <vt:lpstr>Times New Roman</vt:lpstr>
      <vt:lpstr>2_Office 主题</vt:lpstr>
      <vt:lpstr>第一讲 Android简介与环境搭建</vt:lpstr>
      <vt:lpstr>目录</vt:lpstr>
      <vt:lpstr>课程意义</vt:lpstr>
      <vt:lpstr>课程介绍</vt:lpstr>
      <vt:lpstr>参考资料</vt:lpstr>
      <vt:lpstr>课程目标</vt:lpstr>
      <vt:lpstr>目录</vt:lpstr>
      <vt:lpstr>Android简介</vt:lpstr>
      <vt:lpstr>Android常见机型</vt:lpstr>
      <vt:lpstr>目录</vt:lpstr>
      <vt:lpstr>Android学习路线</vt:lpstr>
      <vt:lpstr>目录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目录</vt:lpstr>
      <vt:lpstr>Android Studio环境配置</vt:lpstr>
      <vt:lpstr>Android SDK简介</vt:lpstr>
      <vt:lpstr>Android SDK的目录结构</vt:lpstr>
      <vt:lpstr>Android的版本</vt:lpstr>
      <vt:lpstr>Gradle环境配置</vt:lpstr>
      <vt:lpstr>Gradle环境配置</vt:lpstr>
      <vt:lpstr>Gradle环境配置</vt:lpstr>
      <vt:lpstr>Android程序调试环境</vt:lpstr>
      <vt:lpstr>Android程序调试环境</vt:lpstr>
      <vt:lpstr>Android的PC客户端</vt:lpstr>
      <vt:lpstr>目录</vt:lpstr>
      <vt:lpstr>Android工程建立</vt:lpstr>
      <vt:lpstr>Android Studio视图</vt:lpstr>
      <vt:lpstr>Android程序结构</vt:lpstr>
      <vt:lpstr>Activity VS AppCompatActivity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Android应用程序的构成</vt:lpstr>
      <vt:lpstr>Android程序结构</vt:lpstr>
      <vt:lpstr>Android课堂练习</vt:lpstr>
      <vt:lpstr>目录</vt:lpstr>
      <vt:lpstr>LogCat的使用</vt:lpstr>
      <vt:lpstr>程序调试</vt:lpstr>
      <vt:lpstr>程序调试</vt:lpstr>
      <vt:lpstr>程序调试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Eetze</cp:lastModifiedBy>
  <cp:revision>267</cp:revision>
  <dcterms:created xsi:type="dcterms:W3CDTF">2012-01-28T13:55:28Z</dcterms:created>
  <dcterms:modified xsi:type="dcterms:W3CDTF">2018-03-05T14:28:02Z</dcterms:modified>
</cp:coreProperties>
</file>